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3" r:id="rId4"/>
    <p:sldMasterId id="2147483684" r:id="rId5"/>
    <p:sldMasterId id="2147483685" r:id="rId6"/>
    <p:sldMasterId id="2147483686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</p:sldIdLst>
  <p:sldSz cy="6858000" cx="9144000"/>
  <p:notesSz cx="7315200" cy="9601200"/>
  <p:embeddedFontLst>
    <p:embeddedFont>
      <p:font typeface="Overlock"/>
      <p:regular r:id="rId21"/>
      <p:bold r:id="rId22"/>
      <p:italic r:id="rId23"/>
      <p:boldItalic r:id="rId24"/>
    </p:embeddedFont>
    <p:embeddedFont>
      <p:font typeface="Corbel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4151F844-94A7-4C18-819E-E00ADD4D2550}">
  <a:tblStyle styleId="{4151F844-94A7-4C18-819E-E00ADD4D2550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CF1E6"/>
          </a:solidFill>
        </a:fill>
      </a:tcStyle>
    </a:wholeTbl>
    <a:band1H>
      <a:tcTxStyle/>
      <a:tcStyle>
        <a:fill>
          <a:solidFill>
            <a:srgbClr val="F9E2CA"/>
          </a:solidFill>
        </a:fill>
      </a:tcStyle>
    </a:band1H>
    <a:band2H>
      <a:tcTxStyle/>
    </a:band2H>
    <a:band1V>
      <a:tcTxStyle/>
      <a:tcStyle>
        <a:fill>
          <a:solidFill>
            <a:srgbClr val="F9E2CA"/>
          </a:solidFill>
        </a:fill>
      </a:tcStyle>
    </a:band1V>
    <a:band2V>
      <a:tcTxStyle/>
    </a:band2V>
    <a:lastCol>
      <a:tcTxStyle b="on" i="off">
        <a:font>
          <a:latin typeface="Corbel"/>
          <a:ea typeface="Corbel"/>
          <a:cs typeface="Corbe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orbel"/>
          <a:ea typeface="Corbel"/>
          <a:cs typeface="Corbe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font" Target="fonts/Overlock-bold.fntdata"/><Relationship Id="rId21" Type="http://schemas.openxmlformats.org/officeDocument/2006/relationships/font" Target="fonts/Overlock-regular.fntdata"/><Relationship Id="rId24" Type="http://schemas.openxmlformats.org/officeDocument/2006/relationships/font" Target="fonts/Overlock-boldItalic.fntdata"/><Relationship Id="rId23" Type="http://schemas.openxmlformats.org/officeDocument/2006/relationships/font" Target="fonts/Overlock-italic.fntdata"/><Relationship Id="rId1" Type="http://schemas.openxmlformats.org/officeDocument/2006/relationships/theme" Target="theme/theme5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font" Target="fonts/Corbel-bold.fntdata"/><Relationship Id="rId25" Type="http://schemas.openxmlformats.org/officeDocument/2006/relationships/font" Target="fonts/Corbel-regular.fntdata"/><Relationship Id="rId28" Type="http://schemas.openxmlformats.org/officeDocument/2006/relationships/font" Target="fonts/Corbel-boldItalic.fntdata"/><Relationship Id="rId27" Type="http://schemas.openxmlformats.org/officeDocument/2006/relationships/font" Target="fonts/Corbel-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1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4143588" y="1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257300" y="720725"/>
            <a:ext cx="4800600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Shape 372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Shape 382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Shape 391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Shape 285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Shape 293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Shape 314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Shape 326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Shape 335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Shape 353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Shape 363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library.princeton.edu/" TargetMode="External"/><Relationship Id="rId3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library.princeton.edu/" TargetMode="External"/><Relationship Id="rId3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>
  <p:cSld name="Title Slide">
    <p:bg>
      <p:bgPr>
        <a:gradFill>
          <a:gsLst>
            <a:gs pos="0">
              <a:srgbClr val="BEC4D3"/>
            </a:gs>
            <a:gs pos="12000">
              <a:srgbClr val="BE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" name="Shape 19"/>
          <p:cNvSpPr txBox="1"/>
          <p:nvPr>
            <p:ph type="ctrTitle"/>
          </p:nvPr>
        </p:nvSpPr>
        <p:spPr>
          <a:xfrm>
            <a:off x="685800" y="3048000"/>
            <a:ext cx="8077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ED7424"/>
              </a:buClr>
              <a:buSzPts val="4700"/>
              <a:buFont typeface="Overlock"/>
              <a:buNone/>
              <a:defRPr b="0" i="0" sz="4700" u="none" cap="none" strike="noStrike">
                <a:solidFill>
                  <a:srgbClr val="ED7424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" name="Shape 20"/>
          <p:cNvSpPr txBox="1"/>
          <p:nvPr>
            <p:ph idx="1" type="subTitle"/>
          </p:nvPr>
        </p:nvSpPr>
        <p:spPr>
          <a:xfrm>
            <a:off x="685800" y="1676400"/>
            <a:ext cx="8077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ctr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ctr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1" name="Shape 21"/>
          <p:cNvSpPr/>
          <p:nvPr/>
        </p:nvSpPr>
        <p:spPr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rotWithShape="0" algn="tl" dir="5400000" dist="1016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hp_logo.jpg" id="22" name="Shape 22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" y="104775"/>
            <a:ext cx="5048250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 txBox="1"/>
          <p:nvPr>
            <p:ph idx="2" type="body"/>
          </p:nvPr>
        </p:nvSpPr>
        <p:spPr>
          <a:xfrm>
            <a:off x="4572000" y="3886200"/>
            <a:ext cx="41910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88619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167838" y="152400"/>
            <a:ext cx="2523744" cy="97840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37422"/>
              </a:buClr>
              <a:buSzPts val="2000"/>
              <a:buFont typeface="Georgia"/>
              <a:buNone/>
              <a:defRPr b="0" i="0" sz="2000" u="none" cap="none" strike="noStrike">
                <a:solidFill>
                  <a:srgbClr val="F3742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019377" y="1743133"/>
            <a:ext cx="5920641" cy="455888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9116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b="0" i="0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88619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2" type="body"/>
          </p:nvPr>
        </p:nvSpPr>
        <p:spPr>
          <a:xfrm>
            <a:off x="167838" y="1730018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1" type="ftr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hp_logo.jpg" id="100" name="Shape 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200" y="76201"/>
            <a:ext cx="3276600" cy="327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bg>
      <p:bgPr>
        <a:solidFill>
          <a:schemeClr val="lt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164592" y="155448"/>
            <a:ext cx="2525150" cy="97840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37422"/>
              </a:buClr>
              <a:buSzPts val="2000"/>
              <a:buFont typeface="Georgia"/>
              <a:buNone/>
              <a:defRPr b="0" i="0" sz="2000" u="none" cap="none" strike="noStrike">
                <a:solidFill>
                  <a:srgbClr val="F3742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3" name="Shape 103"/>
          <p:cNvSpPr/>
          <p:nvPr>
            <p:ph idx="2" type="pic"/>
          </p:nvPr>
        </p:nvSpPr>
        <p:spPr>
          <a:xfrm>
            <a:off x="2903805" y="1484808"/>
            <a:ext cx="6247397" cy="5373192"/>
          </a:xfrm>
          <a:prstGeom prst="rect">
            <a:avLst/>
          </a:prstGeom>
          <a:solidFill>
            <a:srgbClr val="BABABB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164592" y="1728216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0" type="dt"/>
          </p:nvPr>
        </p:nvSpPr>
        <p:spPr>
          <a:xfrm>
            <a:off x="164592" y="1170432"/>
            <a:ext cx="2523744" cy="20116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6" name="Shape 106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8" name="Shape 108"/>
          <p:cNvSpPr txBox="1"/>
          <p:nvPr>
            <p:ph idx="11" type="ftr"/>
          </p:nvPr>
        </p:nvSpPr>
        <p:spPr>
          <a:xfrm>
            <a:off x="3035808" y="1170432"/>
            <a:ext cx="5193792" cy="20116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BABA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hp_logo.jpg" id="110" name="Shape 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200" y="76201"/>
            <a:ext cx="3276600" cy="327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37422"/>
              </a:buClr>
              <a:buSzPts val="3600"/>
              <a:buFont typeface="Georgia"/>
              <a:buNone/>
              <a:defRPr b="0" i="0" sz="3600" u="none" cap="none" strike="noStrike">
                <a:solidFill>
                  <a:srgbClr val="F3742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 rot="5400000">
            <a:off x="2259195" y="-26805"/>
            <a:ext cx="4625609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9116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b="0" i="0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88619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1" type="ftr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hp_logo.jpg" id="117" name="Shape 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200" y="76201"/>
            <a:ext cx="3276600" cy="327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showMasterSp="0" type="vertTitleAndTx">
  <p:cSld name="VERTICAL_TITLE_AND_VERTICAL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rotWithShape="0" algn="tl" dir="10800000" dist="1016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1" name="Shape 121"/>
          <p:cNvSpPr txBox="1"/>
          <p:nvPr>
            <p:ph type="title"/>
          </p:nvPr>
        </p:nvSpPr>
        <p:spPr>
          <a:xfrm rot="5400000">
            <a:off x="4808537" y="2247903"/>
            <a:ext cx="5851525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37422"/>
              </a:buClr>
              <a:buSzPts val="3600"/>
              <a:buFont typeface="Georgia"/>
              <a:buNone/>
              <a:defRPr b="0" i="0" sz="3600" u="none" cap="none" strike="noStrike">
                <a:solidFill>
                  <a:srgbClr val="F3742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 rot="5400000">
            <a:off x="541338" y="220663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9116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b="0" i="0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88619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1" type="ftr"/>
          </p:nvPr>
        </p:nvSpPr>
        <p:spPr>
          <a:xfrm>
            <a:off x="2640597" y="6377459"/>
            <a:ext cx="38364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4" name="Shape 13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Shape 16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Shape 16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Shape 16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Shape 16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8" name="Shape 16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Shape 16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Shape 17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eral Slide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p_logo.jpg" id="33" name="Shape 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200" y="76201"/>
            <a:ext cx="3276600" cy="32766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37422"/>
              </a:buClr>
              <a:buSzPts val="3600"/>
              <a:buFont typeface="Georgia"/>
              <a:buNone/>
              <a:defRPr b="0" i="0" sz="3600" u="none" cap="none" strike="noStrike">
                <a:solidFill>
                  <a:srgbClr val="F3742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084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◼"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6576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Shape 17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Shape 17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Shape 17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Shape 17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Shape 18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Shape 18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4" name="Shape 18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Shape 18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Shape 18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" name="Shape 18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Shape 19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Shape 19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Shape 19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" name="Shape 19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Shape 19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Shape 20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9" name="Shape 20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Shape 2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Shape 2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2" name="Shape 2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6" name="Shape 2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7" name="Shape 2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Shape 2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Shape 2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Shape 2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Shape 2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Shape 22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Shape 2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Shape 2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Shape 2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5" name="Shape 23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6" name="Shape 23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Shape 23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Shape 2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Shape 2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Shape 2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37422"/>
              </a:buClr>
              <a:buSzPts val="3600"/>
              <a:buFont typeface="Georgia"/>
              <a:buNone/>
              <a:defRPr b="0" i="0" sz="3600" u="none" cap="none" strike="noStrike">
                <a:solidFill>
                  <a:srgbClr val="F3742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457200" y="1698987"/>
            <a:ext cx="4040188" cy="7153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Noto Sans Symbols"/>
              <a:buNone/>
              <a:defRPr b="1" i="0" sz="23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57200" y="2449512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052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◼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3" type="body"/>
          </p:nvPr>
        </p:nvSpPr>
        <p:spPr>
          <a:xfrm>
            <a:off x="4645025" y="1698987"/>
            <a:ext cx="4041775" cy="7153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Noto Sans Symbols"/>
              <a:buNone/>
              <a:defRPr b="1" i="0" sz="23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4" type="body"/>
          </p:nvPr>
        </p:nvSpPr>
        <p:spPr>
          <a:xfrm>
            <a:off x="4645025" y="2449512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052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◼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hp_logo.jpg" id="48" name="Shape 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200" y="76201"/>
            <a:ext cx="3276600" cy="327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3" name="Shape 2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Shape 2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Shape 2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8" name="Shape 2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9" name="Shape 2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3" name="Shape 25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Shape 25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Shape 25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Shape 25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9" name="Shape 25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Shape 26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2" name="Shape 26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3" name="Shape 26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6" name="Shape 266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7" name="Shape 26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8" name="Shape 26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9" name="Shape 26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2" name="Shape 27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3" name="Shape 27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4" name="Shape 27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Shape 27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>
  <p:cSld name="Title Slide">
    <p:bg>
      <p:bgPr>
        <a:gradFill>
          <a:gsLst>
            <a:gs pos="0">
              <a:srgbClr val="BEC4D3"/>
            </a:gs>
            <a:gs pos="12000">
              <a:srgbClr val="BE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1" name="Shape 51"/>
          <p:cNvSpPr txBox="1"/>
          <p:nvPr>
            <p:ph type="ctrTitle"/>
          </p:nvPr>
        </p:nvSpPr>
        <p:spPr>
          <a:xfrm>
            <a:off x="685800" y="3048000"/>
            <a:ext cx="8077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ED7424"/>
              </a:buClr>
              <a:buSzPts val="4700"/>
              <a:buFont typeface="Overlock"/>
              <a:buNone/>
              <a:defRPr b="0" i="0" sz="4700" u="none" cap="none" strike="noStrike">
                <a:solidFill>
                  <a:srgbClr val="ED7424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Shape 52"/>
          <p:cNvSpPr txBox="1"/>
          <p:nvPr>
            <p:ph idx="1" type="subTitle"/>
          </p:nvPr>
        </p:nvSpPr>
        <p:spPr>
          <a:xfrm>
            <a:off x="685800" y="1676400"/>
            <a:ext cx="8077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ctr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ctr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3" name="Shape 53"/>
          <p:cNvSpPr/>
          <p:nvPr/>
        </p:nvSpPr>
        <p:spPr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rotWithShape="0" algn="tl" dir="5400000" dist="1016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hp_logo.jpg" id="54" name="Shape 54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" y="104775"/>
            <a:ext cx="5048250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>
            <p:ph idx="2" type="body"/>
          </p:nvPr>
        </p:nvSpPr>
        <p:spPr>
          <a:xfrm>
            <a:off x="4572000" y="3886200"/>
            <a:ext cx="41910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88619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genda">
  <p:cSld name="Agenda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p_logo.jpg" id="57" name="Shape 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200" y="76201"/>
            <a:ext cx="3276600" cy="32766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37422"/>
              </a:buClr>
              <a:buSzPts val="3600"/>
              <a:buFont typeface="Georgia"/>
              <a:buNone/>
              <a:defRPr b="0" i="0" sz="3600" u="none" cap="none" strike="noStrike">
                <a:solidFill>
                  <a:srgbClr val="F3742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2590800" y="1775191"/>
            <a:ext cx="6096000" cy="46256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084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◼"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6576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Documents and Settings\hyoungl.PRINCETON\Local Settings\Temporary Internet Files\Content.IE5\RSDZXT8X\MCj02524930000[1].wmf" id="63" name="Shape 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895600"/>
            <a:ext cx="1489742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 type="secHead">
  <p:cSld name="SECTION_HEADER">
    <p:bg>
      <p:bgPr>
        <a:gradFill>
          <a:gsLst>
            <a:gs pos="0">
              <a:srgbClr val="BEC4D3"/>
            </a:gs>
            <a:gs pos="12000">
              <a:srgbClr val="BE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rotWithShape="0" algn="tl" dir="5400000" dist="1016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7" name="Shape 67"/>
          <p:cNvSpPr txBox="1"/>
          <p:nvPr>
            <p:ph type="title"/>
          </p:nvPr>
        </p:nvSpPr>
        <p:spPr>
          <a:xfrm>
            <a:off x="749808" y="118872"/>
            <a:ext cx="8013192" cy="163677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37422"/>
              </a:buClr>
              <a:buSzPts val="3600"/>
              <a:buFont typeface="Georgia"/>
              <a:buNone/>
              <a:defRPr b="0" i="0" sz="3600" u="none" cap="none" strike="noStrike">
                <a:solidFill>
                  <a:srgbClr val="F3742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740664" y="1828800"/>
            <a:ext cx="8022336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2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hp_logo.jpg" id="72" name="Shape 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150" y="104775"/>
            <a:ext cx="5048250" cy="5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37422"/>
              </a:buClr>
              <a:buSzPts val="3600"/>
              <a:buFont typeface="Georgia"/>
              <a:buNone/>
              <a:defRPr b="0" i="0" sz="3600" u="none" cap="none" strike="noStrike">
                <a:solidFill>
                  <a:srgbClr val="F3742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457200" y="1773936"/>
            <a:ext cx="4038600" cy="46238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084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◼"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6576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2" type="body"/>
          </p:nvPr>
        </p:nvSpPr>
        <p:spPr>
          <a:xfrm>
            <a:off x="4648200" y="1773936"/>
            <a:ext cx="4038600" cy="46238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084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◼"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6576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hp_logo.jpg" id="80" name="Shape 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200" y="76201"/>
            <a:ext cx="3276600" cy="327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37422"/>
              </a:buClr>
              <a:buSzPts val="3600"/>
              <a:buFont typeface="Georgia"/>
              <a:buNone/>
              <a:defRPr b="0" i="0" sz="3600" u="none" cap="none" strike="noStrike">
                <a:solidFill>
                  <a:srgbClr val="F3742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3" name="Shape 83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hp_logo.jpg" id="86" name="Shape 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200" y="76201"/>
            <a:ext cx="3276600" cy="327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 type="blank">
  <p:cSld name="BLANK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5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rotWithShape="0" algn="tl" dir="5400000" dist="1016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" name="Shape 12"/>
          <p:cNvSpPr txBox="1"/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3600"/>
              <a:buFont typeface="Georgia"/>
              <a:buNone/>
              <a:defRPr b="1" i="0" sz="3600" u="none" cap="none" strike="noStrike">
                <a:solidFill>
                  <a:srgbClr val="FFC7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9116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b="0" i="0" sz="3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88619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rotWithShape="0" algn="tl" dir="5400000" dist="1016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3600"/>
              <a:buFont typeface="Georgia"/>
              <a:buNone/>
              <a:defRPr b="1" i="0" sz="3600" u="none" cap="none" strike="noStrike">
                <a:solidFill>
                  <a:srgbClr val="FFC7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9116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b="0" i="0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88619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Shape 20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Shape 20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6" name="Shape 20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type="ctrTitle"/>
          </p:nvPr>
        </p:nvSpPr>
        <p:spPr>
          <a:xfrm>
            <a:off x="152400" y="2743200"/>
            <a:ext cx="8839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457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D7424"/>
              </a:buClr>
              <a:buSzPts val="3959"/>
              <a:buFont typeface="Overlock"/>
              <a:buNone/>
            </a:pPr>
            <a:r>
              <a:rPr b="0" i="0" lang="en-US" sz="3959" u="none" cap="none" strike="noStrike">
                <a:solidFill>
                  <a:srgbClr val="ED7424"/>
                </a:solidFill>
                <a:latin typeface="Overlock"/>
                <a:ea typeface="Overlock"/>
                <a:cs typeface="Overlock"/>
                <a:sym typeface="Overlock"/>
              </a:rPr>
              <a:t>Automatic Generation of Bibliographic Records</a:t>
            </a:r>
            <a:br>
              <a:rPr b="0" i="0" lang="en-US" sz="3959" u="none" cap="none" strike="noStrike">
                <a:solidFill>
                  <a:srgbClr val="ED7424"/>
                </a:solidFill>
                <a:latin typeface="Overlock"/>
                <a:ea typeface="Overlock"/>
                <a:cs typeface="Overlock"/>
                <a:sym typeface="Overlock"/>
              </a:rPr>
            </a:br>
            <a:r>
              <a:rPr b="0" i="0" lang="en-US" sz="3959" u="none" cap="none" strike="noStrike">
                <a:solidFill>
                  <a:srgbClr val="ED7424"/>
                </a:solidFill>
                <a:latin typeface="Overlock"/>
                <a:ea typeface="Overlock"/>
                <a:cs typeface="Overlock"/>
                <a:sym typeface="Overlock"/>
              </a:rPr>
              <a:t>for Korean DVDs</a:t>
            </a:r>
            <a:endParaRPr b="0" i="0" sz="3600" u="none" cap="none" strike="noStrike">
              <a:solidFill>
                <a:srgbClr val="ED7424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81" name="Shape 281"/>
          <p:cNvSpPr txBox="1"/>
          <p:nvPr>
            <p:ph idx="1" type="subTitle"/>
          </p:nvPr>
        </p:nvSpPr>
        <p:spPr>
          <a:xfrm>
            <a:off x="685800" y="1143000"/>
            <a:ext cx="8077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18850" spcFirstLastPara="1" rIns="457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Committee on Technical Processing</a:t>
            </a:r>
            <a:r>
              <a:rPr b="0" i="0" lang="en-US" sz="2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:</a:t>
            </a:r>
            <a:br>
              <a:rPr b="0" i="0" lang="en-US" sz="2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1" lang="en-US" sz="2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Providing Quality Metadata for Diverse Collections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March 22, 2018</a:t>
            </a:r>
            <a:endParaRPr/>
          </a:p>
        </p:txBody>
      </p:sp>
      <p:sp>
        <p:nvSpPr>
          <p:cNvPr id="282" name="Shape 282"/>
          <p:cNvSpPr txBox="1"/>
          <p:nvPr>
            <p:ph idx="2" type="body"/>
          </p:nvPr>
        </p:nvSpPr>
        <p:spPr>
          <a:xfrm>
            <a:off x="5638800" y="5334000"/>
            <a:ext cx="41910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320040" lvl="0" marL="4389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Hyoungbae Lee</a:t>
            </a:r>
            <a:endParaRPr/>
          </a:p>
          <a:p>
            <a:pPr indent="-320040" lvl="0" marL="4389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Korean Studies Librarian</a:t>
            </a:r>
            <a:endParaRPr/>
          </a:p>
          <a:p>
            <a:pPr indent="-320040" lvl="0" marL="4389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Princeton University Library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37422"/>
              </a:buClr>
              <a:buSzPts val="3600"/>
              <a:buFont typeface="Georgia"/>
              <a:buNone/>
            </a:pPr>
            <a:r>
              <a:rPr b="1" i="0" lang="en-US" sz="3600" u="none" cap="none" strike="noStrike">
                <a:solidFill>
                  <a:srgbClr val="F37422"/>
                </a:solidFill>
                <a:latin typeface="Georgia"/>
                <a:ea typeface="Georgia"/>
                <a:cs typeface="Georgia"/>
                <a:sym typeface="Georgia"/>
              </a:rPr>
              <a:t>Table to Bib Record</a:t>
            </a:r>
            <a:endParaRPr/>
          </a:p>
        </p:txBody>
      </p:sp>
      <p:sp>
        <p:nvSpPr>
          <p:cNvPr id="375" name="Shape 375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097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Shape 376"/>
          <p:cNvSpPr txBox="1"/>
          <p:nvPr>
            <p:ph idx="11" type="ftr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Shape 377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8" name="Shape 3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674510"/>
            <a:ext cx="4297680" cy="4510482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pic>
        <p:nvPicPr>
          <p:cNvPr id="379" name="Shape 3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8200" y="1676399"/>
            <a:ext cx="4297680" cy="456686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37422"/>
              </a:buClr>
              <a:buSzPts val="3600"/>
              <a:buFont typeface="Georgia"/>
              <a:buNone/>
            </a:pPr>
            <a:r>
              <a:rPr b="1" i="0" lang="en-US" sz="3600" u="none" cap="none" strike="noStrike">
                <a:solidFill>
                  <a:srgbClr val="F37422"/>
                </a:solidFill>
                <a:latin typeface="Georgia"/>
                <a:ea typeface="Georgia"/>
                <a:cs typeface="Georgia"/>
                <a:sym typeface="Georgia"/>
              </a:rPr>
              <a:t>Touch-Up for Upload</a:t>
            </a:r>
            <a:endParaRPr b="0" i="0" sz="3600" u="none" cap="none" strike="noStrike">
              <a:solidFill>
                <a:srgbClr val="F3742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5" name="Shape 385"/>
          <p:cNvSpPr txBox="1"/>
          <p:nvPr>
            <p:ph idx="1" type="body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32004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◼"/>
            </a:pPr>
            <a:r>
              <a:rPr b="0" i="0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Check romanization</a:t>
            </a:r>
            <a:endParaRPr/>
          </a:p>
          <a:p>
            <a:pPr indent="-17780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2004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◼"/>
            </a:pPr>
            <a:r>
              <a:rPr b="0" i="0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Check name authority records</a:t>
            </a:r>
            <a:endParaRPr/>
          </a:p>
          <a:p>
            <a:pPr indent="-17780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2004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◼"/>
            </a:pPr>
            <a:r>
              <a:rPr b="0" i="0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Enter or modify subject headings</a:t>
            </a:r>
            <a:endParaRPr/>
          </a:p>
          <a:p>
            <a:pPr indent="-17780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2004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◼"/>
            </a:pPr>
            <a:r>
              <a:rPr b="0" i="0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Overall proofreading</a:t>
            </a:r>
            <a:endParaRPr/>
          </a:p>
          <a:p>
            <a:pPr indent="-17780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7780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86" name="Shape 386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097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Shape 387"/>
          <p:cNvSpPr txBox="1"/>
          <p:nvPr>
            <p:ph idx="11" type="ftr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Shape 388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4" name="Shape 39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3628"/>
            <a:ext cx="9144000" cy="556857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37422"/>
              </a:buClr>
              <a:buSzPts val="3600"/>
              <a:buFont typeface="Georgia"/>
              <a:buNone/>
            </a:pPr>
            <a:r>
              <a:rPr b="1" i="0" lang="en-US" sz="3600" u="none" cap="none" strike="noStrike">
                <a:solidFill>
                  <a:srgbClr val="F37422"/>
                </a:solidFill>
                <a:latin typeface="Georgia"/>
                <a:ea typeface="Georgia"/>
                <a:cs typeface="Georgia"/>
                <a:sym typeface="Georgia"/>
              </a:rPr>
              <a:t>Growth of Korean DVD Collection</a:t>
            </a:r>
            <a:endParaRPr/>
          </a:p>
        </p:txBody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32004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◼"/>
            </a:pPr>
            <a:r>
              <a:rPr b="0" i="0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From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3</a:t>
            </a:r>
            <a:r>
              <a:rPr b="0" i="0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(6/30/2007) to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1,770</a:t>
            </a:r>
            <a:r>
              <a:rPr b="0" i="0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titles (6/30/2017)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</a:t>
            </a:r>
            <a:endParaRPr/>
          </a:p>
          <a:p>
            <a:pPr indent="-17780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74319" lvl="1" marL="73152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 faculty member (tenured) since 2007</a:t>
            </a:r>
            <a:endParaRPr/>
          </a:p>
          <a:p>
            <a:pPr indent="-137159" lvl="1" marL="73152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74319" lvl="1" marL="73152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Hub Library for Korean Film Studies by KOFIC (2009-2010)</a:t>
            </a:r>
            <a:endParaRPr/>
          </a:p>
          <a:p>
            <a:pPr indent="-137159" lvl="1" marL="73152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74319" lvl="1" marL="73152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Film studies as one of Princeton’s specialized subjects in KCCNA (2012-present)</a:t>
            </a:r>
            <a:endParaRPr/>
          </a:p>
          <a:p>
            <a:pPr indent="-17780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9" name="Shape 289"/>
          <p:cNvSpPr txBox="1"/>
          <p:nvPr>
            <p:ph idx="11" type="ftr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1. From </a:t>
            </a:r>
            <a:r>
              <a:rPr b="0" i="1" lang="en-US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The CEAL Statistics Database</a:t>
            </a:r>
            <a:endParaRPr/>
          </a:p>
        </p:txBody>
      </p:sp>
      <p:sp>
        <p:nvSpPr>
          <p:cNvPr id="290" name="Shape 290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37422"/>
              </a:buClr>
              <a:buSzPts val="3600"/>
              <a:buFont typeface="Georgia"/>
              <a:buNone/>
            </a:pPr>
            <a:r>
              <a:rPr b="1" i="0" lang="en-US" sz="3600" u="none" cap="none" strike="noStrike">
                <a:solidFill>
                  <a:srgbClr val="F37422"/>
                </a:solidFill>
                <a:latin typeface="Georgia"/>
                <a:ea typeface="Georgia"/>
                <a:cs typeface="Georgia"/>
                <a:sym typeface="Georgia"/>
              </a:rPr>
              <a:t>Backlog Problem</a:t>
            </a:r>
            <a:endParaRPr/>
          </a:p>
        </p:txBody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32004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◼"/>
            </a:pPr>
            <a:r>
              <a:rPr b="0" i="0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Acquisition/cataloging statistics of Korean films</a:t>
            </a:r>
            <a:endParaRPr/>
          </a:p>
        </p:txBody>
      </p:sp>
      <p:sp>
        <p:nvSpPr>
          <p:cNvPr id="297" name="Shape 297"/>
          <p:cNvSpPr txBox="1"/>
          <p:nvPr>
            <p:ph idx="11" type="ftr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200" u="none" cap="none" strike="noStrik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Shape 298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99" name="Shape 299"/>
          <p:cNvGraphicFramePr/>
          <p:nvPr/>
        </p:nvGraphicFramePr>
        <p:xfrm>
          <a:off x="990600" y="27432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{4151F844-94A7-4C18-819E-E00ADD4D2550}</a:tableStyleId>
              </a:tblPr>
              <a:tblGrid>
                <a:gridCol w="1820425"/>
                <a:gridCol w="1635475"/>
                <a:gridCol w="1472450"/>
                <a:gridCol w="1472450"/>
              </a:tblGrid>
              <a:tr h="426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Year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Purchase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Processed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Backlog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26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Until 2013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26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26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249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+43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26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109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26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-41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26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TOTAL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3742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678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3742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678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3742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610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3742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37422"/>
              </a:buClr>
              <a:buSzPts val="3600"/>
              <a:buFont typeface="Georgia"/>
              <a:buNone/>
            </a:pPr>
            <a:r>
              <a:rPr b="1" i="0" lang="en-US" sz="3600" u="none" cap="none" strike="noStrike">
                <a:solidFill>
                  <a:srgbClr val="F37422"/>
                </a:solidFill>
                <a:latin typeface="Georgia"/>
                <a:ea typeface="Georgia"/>
                <a:cs typeface="Georgia"/>
                <a:sym typeface="Georgia"/>
              </a:rPr>
              <a:t>DVD Metadata: Long</a:t>
            </a:r>
            <a:endParaRPr/>
          </a:p>
        </p:txBody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457200" y="1698987"/>
            <a:ext cx="4040188" cy="7153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46300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Noto Sans Symbols"/>
              <a:buNone/>
            </a:pPr>
            <a:r>
              <a:rPr b="1" i="0" lang="en-US" sz="23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BOOKS</a:t>
            </a:r>
            <a:endParaRPr/>
          </a:p>
        </p:txBody>
      </p:sp>
      <p:sp>
        <p:nvSpPr>
          <p:cNvPr id="306" name="Shape 306"/>
          <p:cNvSpPr txBox="1"/>
          <p:nvPr>
            <p:ph idx="2" type="body"/>
          </p:nvPr>
        </p:nvSpPr>
        <p:spPr>
          <a:xfrm>
            <a:off x="457200" y="2449512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32004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◼"/>
            </a:pPr>
            <a:r>
              <a:rPr b="0" i="0" lang="en-US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Authors, editors, etc.</a:t>
            </a:r>
            <a:endParaRPr/>
          </a:p>
          <a:p>
            <a:pPr indent="-19812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2004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◼"/>
            </a:pPr>
            <a:r>
              <a:rPr b="0" i="0" lang="en-US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Pages, dimensions</a:t>
            </a:r>
            <a:endParaRPr/>
          </a:p>
          <a:p>
            <a:pPr indent="-19812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7" name="Shape 307"/>
          <p:cNvSpPr txBox="1"/>
          <p:nvPr>
            <p:ph idx="3" type="body"/>
          </p:nvPr>
        </p:nvSpPr>
        <p:spPr>
          <a:xfrm>
            <a:off x="4645025" y="1698987"/>
            <a:ext cx="4041775" cy="7153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46300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Noto Sans Symbols"/>
              <a:buNone/>
            </a:pPr>
            <a:r>
              <a:rPr b="1" i="0" lang="en-US" sz="23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DVDS</a:t>
            </a:r>
            <a:endParaRPr/>
          </a:p>
        </p:txBody>
      </p:sp>
      <p:sp>
        <p:nvSpPr>
          <p:cNvPr id="308" name="Shape 308"/>
          <p:cNvSpPr txBox="1"/>
          <p:nvPr>
            <p:ph idx="4" type="body"/>
          </p:nvPr>
        </p:nvSpPr>
        <p:spPr>
          <a:xfrm>
            <a:off x="4645025" y="2449512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320040" lvl="0" marL="43891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◼"/>
            </a:pPr>
            <a:r>
              <a:rPr b="0" i="0" lang="en-US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Directors, actors, film editors, film producers, screenwriters, composers, etc.</a:t>
            </a:r>
            <a:endParaRPr/>
          </a:p>
          <a:p>
            <a:pPr indent="-198120" lvl="0" marL="43891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20040" lvl="0" marL="43891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◼"/>
            </a:pPr>
            <a:r>
              <a:rPr b="0" i="0" lang="en-US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Duration, dimensions, video/sound/digital file  characteristics, etc.</a:t>
            </a:r>
            <a:endParaRPr/>
          </a:p>
          <a:p>
            <a:pPr indent="-198120" lvl="0" marL="43891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20040" lvl="0" marL="43891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◼"/>
            </a:pPr>
            <a:r>
              <a:rPr b="0" i="0" lang="en-US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Aspect ratio, audience note, summary, etc.</a:t>
            </a:r>
            <a:endParaRPr/>
          </a:p>
          <a:p>
            <a:pPr indent="-198120" lvl="0" marL="43891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98120" lvl="0" marL="43891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60019" lvl="1" marL="73152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9" name="Shape 309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097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Shape 310"/>
          <p:cNvSpPr txBox="1"/>
          <p:nvPr>
            <p:ph idx="11" type="ftr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Shape 311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37422"/>
              </a:buClr>
              <a:buSzPts val="3600"/>
              <a:buFont typeface="Georgia"/>
              <a:buNone/>
            </a:pPr>
            <a:r>
              <a:rPr b="1" i="0" lang="en-US" sz="3600" u="none" cap="none" strike="noStrike">
                <a:solidFill>
                  <a:srgbClr val="F37422"/>
                </a:solidFill>
                <a:latin typeface="Georgia"/>
                <a:ea typeface="Georgia"/>
                <a:cs typeface="Georgia"/>
                <a:sym typeface="Georgia"/>
              </a:rPr>
              <a:t>DVD Metadata: Regular</a:t>
            </a:r>
            <a:endParaRPr/>
          </a:p>
        </p:txBody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x="457200" y="1698987"/>
            <a:ext cx="4040188" cy="7153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46300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Noto Sans Symbols"/>
              <a:buNone/>
            </a:pPr>
            <a:r>
              <a:rPr b="1" i="0" lang="en-US" sz="23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BOOKS</a:t>
            </a:r>
            <a:endParaRPr/>
          </a:p>
        </p:txBody>
      </p:sp>
      <p:sp>
        <p:nvSpPr>
          <p:cNvPr id="318" name="Shape 318"/>
          <p:cNvSpPr txBox="1"/>
          <p:nvPr>
            <p:ph idx="2" type="body"/>
          </p:nvPr>
        </p:nvSpPr>
        <p:spPr>
          <a:xfrm>
            <a:off x="457200" y="2449512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32004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◼"/>
            </a:pPr>
            <a:r>
              <a:rPr b="0" i="0" lang="en-US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Author</a:t>
            </a:r>
            <a:endParaRPr/>
          </a:p>
          <a:p>
            <a:pPr indent="-274319" lvl="1" marL="73152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著者, 글쓴이, 著, 編著, 씀, 지음, 지은이, ∅, etc.</a:t>
            </a:r>
            <a:endParaRPr/>
          </a:p>
          <a:p>
            <a:pPr indent="-19812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2004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◼"/>
            </a:pPr>
            <a:r>
              <a:rPr b="0" i="0" lang="en-US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Editor</a:t>
            </a:r>
            <a:endParaRPr/>
          </a:p>
          <a:p>
            <a:pPr indent="-274319" lvl="1" marL="73152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編輯, 編者, 編, 監修, etc.</a:t>
            </a:r>
            <a:endParaRPr b="0" i="0" sz="20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9" name="Shape 319"/>
          <p:cNvSpPr txBox="1"/>
          <p:nvPr>
            <p:ph idx="3" type="body"/>
          </p:nvPr>
        </p:nvSpPr>
        <p:spPr>
          <a:xfrm>
            <a:off x="4645025" y="1698987"/>
            <a:ext cx="4041775" cy="7153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46300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Noto Sans Symbols"/>
              <a:buNone/>
            </a:pPr>
            <a:r>
              <a:rPr b="1" i="0" lang="en-US" sz="23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DVDS</a:t>
            </a:r>
            <a:endParaRPr/>
          </a:p>
        </p:txBody>
      </p:sp>
      <p:sp>
        <p:nvSpPr>
          <p:cNvPr id="320" name="Shape 320"/>
          <p:cNvSpPr txBox="1"/>
          <p:nvPr>
            <p:ph idx="4" type="body"/>
          </p:nvPr>
        </p:nvSpPr>
        <p:spPr>
          <a:xfrm>
            <a:off x="4645025" y="2449512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32004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◼"/>
            </a:pPr>
            <a:r>
              <a:rPr b="0" i="0" lang="en-US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Director</a:t>
            </a:r>
            <a:endParaRPr/>
          </a:p>
          <a:p>
            <a:pPr indent="-274319" lvl="1" marL="73152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監督</a:t>
            </a:r>
            <a:endParaRPr b="0" i="0" sz="20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9812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2004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◼"/>
            </a:pPr>
            <a:r>
              <a:rPr b="0" i="0" lang="en-US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Film editor</a:t>
            </a:r>
            <a:endParaRPr/>
          </a:p>
          <a:p>
            <a:pPr indent="-274319" lvl="1" marL="73152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編輯</a:t>
            </a:r>
            <a:endParaRPr b="0" i="0" sz="20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60019" lvl="1" marL="73152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1" name="Shape 321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097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Shape 322"/>
          <p:cNvSpPr txBox="1"/>
          <p:nvPr>
            <p:ph idx="11" type="ftr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Shape 323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37422"/>
              </a:buClr>
              <a:buSzPts val="3600"/>
              <a:buFont typeface="Georgia"/>
              <a:buNone/>
            </a:pPr>
            <a:r>
              <a:rPr b="1" i="0" lang="en-US" sz="3600" u="none" cap="none" strike="noStrike">
                <a:solidFill>
                  <a:srgbClr val="F37422"/>
                </a:solidFill>
                <a:latin typeface="Georgia"/>
                <a:ea typeface="Georgia"/>
                <a:cs typeface="Georgia"/>
                <a:sym typeface="Georgia"/>
              </a:rPr>
              <a:t>DVD Metadata: Interrelated</a:t>
            </a:r>
            <a:endParaRPr/>
          </a:p>
        </p:txBody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32004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◼"/>
            </a:pPr>
            <a:r>
              <a:rPr b="0" i="0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Running Time (100 min.)</a:t>
            </a:r>
            <a:endParaRPr/>
          </a:p>
          <a:p>
            <a:pPr indent="-274319" lvl="1" marL="73152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Time: 100</a:t>
            </a:r>
            <a:endParaRPr/>
          </a:p>
          <a:p>
            <a:pPr indent="-274319" lvl="1" marL="73152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300: ǂa 1 videodisc (100 min.)</a:t>
            </a:r>
            <a:endParaRPr/>
          </a:p>
          <a:p>
            <a:pPr indent="-274319" lvl="1" marL="73152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306: ǂa 01400</a:t>
            </a:r>
            <a:endParaRPr/>
          </a:p>
          <a:p>
            <a:pPr indent="-137159" lvl="1" marL="73152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457200" lvl="0" marL="62179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◼"/>
            </a:pPr>
            <a:r>
              <a:rPr b="0" i="0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Dolby Digital 5.1</a:t>
            </a:r>
            <a:endParaRPr/>
          </a:p>
          <a:p>
            <a:pPr indent="-4572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007: ǂi q</a:t>
            </a:r>
            <a:endParaRPr/>
          </a:p>
          <a:p>
            <a:pPr indent="-4572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344: ǂg surround ǂh Dolby Digital 5.1</a:t>
            </a:r>
            <a:endParaRPr/>
          </a:p>
          <a:p>
            <a:pPr indent="-17780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7780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0" name="Shape 330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097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Shape 331"/>
          <p:cNvSpPr txBox="1"/>
          <p:nvPr>
            <p:ph idx="11" type="ftr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Shape 332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37422"/>
              </a:buClr>
              <a:buSzPts val="3600"/>
              <a:buFont typeface="Georgia"/>
              <a:buNone/>
            </a:pPr>
            <a:r>
              <a:rPr b="1" i="0" lang="en-US" sz="3600" u="none" cap="none" strike="noStrike">
                <a:solidFill>
                  <a:srgbClr val="F37422"/>
                </a:solidFill>
                <a:latin typeface="Georgia"/>
                <a:ea typeface="Georgia"/>
                <a:cs typeface="Georgia"/>
                <a:sym typeface="Georgia"/>
              </a:rPr>
              <a:t>Collecting Information</a:t>
            </a:r>
            <a:endParaRPr/>
          </a:p>
        </p:txBody>
      </p:sp>
      <p:sp>
        <p:nvSpPr>
          <p:cNvPr id="338" name="Shape 338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097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Shape 339"/>
          <p:cNvSpPr txBox="1"/>
          <p:nvPr>
            <p:ph idx="11" type="ftr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Shape 340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Shape 3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00200"/>
            <a:ext cx="9144000" cy="676656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pic>
        <p:nvPicPr>
          <p:cNvPr id="342" name="Shape 3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895600"/>
            <a:ext cx="9144000" cy="597609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pic>
        <p:nvPicPr>
          <p:cNvPr id="343" name="Shape 3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4038600"/>
            <a:ext cx="9144000" cy="558242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pic>
        <p:nvPicPr>
          <p:cNvPr id="344" name="Shape 3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93" y="5170098"/>
            <a:ext cx="9144000" cy="621102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sp>
        <p:nvSpPr>
          <p:cNvPr id="345" name="Shape 345"/>
          <p:cNvSpPr/>
          <p:nvPr/>
        </p:nvSpPr>
        <p:spPr>
          <a:xfrm>
            <a:off x="8917816" y="1659407"/>
            <a:ext cx="177604" cy="76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6" name="Shape 346"/>
          <p:cNvSpPr/>
          <p:nvPr/>
        </p:nvSpPr>
        <p:spPr>
          <a:xfrm>
            <a:off x="8938260" y="2915283"/>
            <a:ext cx="177604" cy="76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7" name="Shape 347"/>
          <p:cNvSpPr/>
          <p:nvPr/>
        </p:nvSpPr>
        <p:spPr>
          <a:xfrm>
            <a:off x="8940377" y="4038600"/>
            <a:ext cx="177604" cy="76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8" name="Shape 348"/>
          <p:cNvSpPr/>
          <p:nvPr/>
        </p:nvSpPr>
        <p:spPr>
          <a:xfrm flipH="1">
            <a:off x="50996" y="2895600"/>
            <a:ext cx="177604" cy="76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9" name="Shape 349"/>
          <p:cNvSpPr/>
          <p:nvPr/>
        </p:nvSpPr>
        <p:spPr>
          <a:xfrm flipH="1">
            <a:off x="50996" y="4038600"/>
            <a:ext cx="177604" cy="76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0" name="Shape 350"/>
          <p:cNvSpPr/>
          <p:nvPr/>
        </p:nvSpPr>
        <p:spPr>
          <a:xfrm flipH="1">
            <a:off x="50996" y="5181600"/>
            <a:ext cx="177604" cy="76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37422"/>
              </a:buClr>
              <a:buSzPts val="3600"/>
              <a:buFont typeface="Georgia"/>
              <a:buNone/>
            </a:pPr>
            <a:r>
              <a:rPr b="1" i="0" lang="en-US" sz="3600" u="none" cap="none" strike="noStrike">
                <a:solidFill>
                  <a:srgbClr val="F37422"/>
                </a:solidFill>
                <a:latin typeface="Georgia"/>
                <a:ea typeface="Georgia"/>
                <a:cs typeface="Georgia"/>
                <a:sym typeface="Georgia"/>
              </a:rPr>
              <a:t>Metadata Template</a:t>
            </a:r>
            <a:endParaRPr b="0" i="0" sz="3600" u="none" cap="none" strike="noStrike">
              <a:solidFill>
                <a:srgbClr val="F3742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6" name="Shape 356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097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Shape 357"/>
          <p:cNvSpPr txBox="1"/>
          <p:nvPr>
            <p:ph idx="11" type="ftr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Shape 358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9" name="Shape 3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81200"/>
            <a:ext cx="9144000" cy="1350015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sp>
        <p:nvSpPr>
          <p:cNvPr id="360" name="Shape 360"/>
          <p:cNvSpPr txBox="1"/>
          <p:nvPr>
            <p:ph idx="1" type="body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17780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7780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7780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7780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37159" lvl="1" marL="73152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74319" lvl="1" marL="73152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Yellow: supplied automatically or by me.</a:t>
            </a:r>
            <a:endParaRPr b="0" i="0" sz="2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74319" lvl="1" marL="73152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Pink: information about the DVD</a:t>
            </a:r>
            <a:endParaRPr/>
          </a:p>
          <a:p>
            <a:pPr indent="-274319" lvl="1" marL="73152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No color: information about the film</a:t>
            </a:r>
            <a:endParaRPr/>
          </a:p>
          <a:p>
            <a:pPr indent="-274319" lvl="1" marL="73152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Technical specification: select from drop-down menu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37422"/>
              </a:buClr>
              <a:buSzPts val="3600"/>
              <a:buFont typeface="Georgia"/>
              <a:buNone/>
            </a:pPr>
            <a:r>
              <a:rPr b="1" i="0" lang="en-US" sz="3600" u="none" cap="none" strike="noStrike">
                <a:solidFill>
                  <a:srgbClr val="F37422"/>
                </a:solidFill>
                <a:latin typeface="Georgia"/>
                <a:ea typeface="Georgia"/>
                <a:cs typeface="Georgia"/>
                <a:sym typeface="Georgia"/>
              </a:rPr>
              <a:t>Automation Tool: AutoIt</a:t>
            </a:r>
            <a:endParaRPr b="1" i="0" sz="3600" u="none" cap="none" strike="noStrike">
              <a:solidFill>
                <a:srgbClr val="F3742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6" name="Shape 366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097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Shape 367"/>
          <p:cNvSpPr txBox="1"/>
          <p:nvPr>
            <p:ph idx="11" type="ftr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https://www.autoitscript.com</a:t>
            </a:r>
            <a:endParaRPr/>
          </a:p>
        </p:txBody>
      </p:sp>
      <p:sp>
        <p:nvSpPr>
          <p:cNvPr id="368" name="Shape 368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9" name="Shape 3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1752600"/>
            <a:ext cx="6629400" cy="4268932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Presentation template Princeton">
  <a:themeElements>
    <a:clrScheme name="Module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Presentation template Princeton">
  <a:themeElements>
    <a:clrScheme name="Module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